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77" r:id="rId3"/>
    <p:sldId id="276" r:id="rId4"/>
    <p:sldId id="278" r:id="rId5"/>
    <p:sldId id="279" r:id="rId6"/>
    <p:sldId id="280" r:id="rId7"/>
    <p:sldId id="281" r:id="rId8"/>
    <p:sldId id="282" r:id="rId9"/>
    <p:sldId id="257" r:id="rId10"/>
    <p:sldId id="258" r:id="rId11"/>
    <p:sldId id="259" r:id="rId12"/>
    <p:sldId id="267" r:id="rId13"/>
    <p:sldId id="272" r:id="rId14"/>
    <p:sldId id="260" r:id="rId15"/>
    <p:sldId id="261" r:id="rId16"/>
    <p:sldId id="268" r:id="rId17"/>
    <p:sldId id="262" r:id="rId18"/>
    <p:sldId id="269" r:id="rId19"/>
    <p:sldId id="270" r:id="rId20"/>
    <p:sldId id="263" r:id="rId21"/>
    <p:sldId id="273" r:id="rId22"/>
    <p:sldId id="264" r:id="rId23"/>
    <p:sldId id="274" r:id="rId24"/>
    <p:sldId id="265" r:id="rId25"/>
    <p:sldId id="275" r:id="rId26"/>
    <p:sldId id="26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648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844BEF-A2A1-4D8C-AC9E-787D8BBA7C25}" type="datetimeFigureOut">
              <a:rPr lang="en-US" smtClean="0"/>
              <a:t>21/03/2020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718DD-656E-4F2C-882C-D0FBD7BFD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659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704F2-AE52-41A5-B0BC-F3D2E106A38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095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718DD-656E-4F2C-882C-D0FBD7BFD29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417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21/03/2020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8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21/03/2020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30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21/03/2020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98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21/03/2020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9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21/03/2020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27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21/03/2020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9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21/03/2020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59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21/03/2020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59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21/03/2020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6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21/03/2020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6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21/03/2020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10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A24C6-B4BC-43B1-BBF7-E43B2C586E8C}" type="datetimeFigureOut">
              <a:rPr lang="en-US" smtClean="0"/>
              <a:t>21/03/2020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8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1470025"/>
          </a:xfrm>
        </p:spPr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II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28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(–10).5.(–2)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514350" indent="-514350">
              <a:buAutoNum type="alphaU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–100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150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	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–150</a:t>
            </a:r>
          </a:p>
          <a:p>
            <a:pPr marL="0" indent="0">
              <a:buNone/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tuyệt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514350" indent="-514350">
              <a:buAutoNum type="alphaU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0		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nhiên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95536" y="1412776"/>
            <a:ext cx="50405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95536" y="5445224"/>
            <a:ext cx="50405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012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40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– 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.(14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– 24)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b) –564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+ [(–724) + 564 + 224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c) |–100|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+ 430 + 2145 +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(–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530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d) 295 – (31 – 2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.5)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75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3485" y="764704"/>
            <a:ext cx="2858475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a) 40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– 6.(14 – 24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40 – 6.(–10)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40 – (–60)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40 + 60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100.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00360" y="3284984"/>
            <a:ext cx="49998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b) –564 + [(–724) + 564 + 224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–564 + (–724) + 564 + 224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(–564 + 564) + [(–724) + 224]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0 + (–500)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–500.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93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94704" y="791994"/>
            <a:ext cx="4445448" cy="24929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|–100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| + 430 + 2145 + (–530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= 100 + 430 + 2145 + (–530)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= (100 + 430) + (–530) + 2145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= 530 + (–530) + 2145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= 0 + 2145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= 2145.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38925" y="3429000"/>
            <a:ext cx="2961067" cy="24929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d) 295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– (31 – 2</a:t>
            </a:r>
            <a:r>
              <a:rPr lang="en-US" sz="26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.5)</a:t>
            </a:r>
            <a:r>
              <a:rPr lang="en-US" sz="2600" baseline="30000" dirty="0">
                <a:latin typeface="Times New Roman" pitchFamily="18" charset="0"/>
                <a:cs typeface="Times New Roman" pitchFamily="18" charset="0"/>
              </a:rPr>
              <a:t>2 </a:t>
            </a:r>
            <a:endParaRPr lang="en-US" sz="26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= 295 – (31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– 4.5)</a:t>
            </a:r>
            <a:r>
              <a:rPr lang="en-US" sz="2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= 295 – (31 – 20)</a:t>
            </a:r>
            <a:r>
              <a:rPr lang="en-US" sz="2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= 295 – 11</a:t>
            </a:r>
            <a:r>
              <a:rPr lang="en-US" sz="2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= 295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– 121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= 174.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20471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2664296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 bay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26m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(so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5m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2m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7544" y="3284984"/>
            <a:ext cx="85689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diều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26 – 5 + 2 = 23 (m)</a:t>
            </a:r>
          </a:p>
        </p:txBody>
      </p:sp>
    </p:spTree>
    <p:extLst>
      <p:ext uri="{BB962C8B-B14F-4D97-AF65-F5344CB8AC3E}">
        <p14:creationId xmlns:p14="http://schemas.microsoft.com/office/powerpoint/2010/main" val="3929253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7253"/>
            <a:ext cx="8229600" cy="4525963"/>
          </a:xfrm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3.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58.75 + 58.50 – 58.25</a:t>
            </a:r>
          </a:p>
          <a:p>
            <a:pPr marL="514350" indent="-514350"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44.179 + 20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79.44</a:t>
            </a:r>
          </a:p>
          <a:p>
            <a:pPr marL="514350" indent="-514350">
              <a:buAutoNum type="alphaLcParenR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(123 – 27) + (27 + 13 – 123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14: (–2) + 7] 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2012</a:t>
            </a:r>
          </a:p>
        </p:txBody>
      </p:sp>
    </p:spTree>
    <p:extLst>
      <p:ext uri="{BB962C8B-B14F-4D97-AF65-F5344CB8AC3E}">
        <p14:creationId xmlns:p14="http://schemas.microsoft.com/office/powerpoint/2010/main" val="1413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970855"/>
            <a:ext cx="3464410" cy="16927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a) 58.75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+ 58.50 –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58.25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= 58.(75 + 50 – 25)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= 58.100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= 5800.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57184" y="970855"/>
            <a:ext cx="3531736" cy="24929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b) 44.179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+ 20</a:t>
            </a:r>
            <a:r>
              <a:rPr lang="en-US" sz="26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79.44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= (44.179 – 79.44) + 400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= 44.(179 – 79) + 400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= 44.100 + 400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= 4400 + 400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= 4800.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6944" y="3712383"/>
            <a:ext cx="4461478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c) (123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– 27) + (27 + 13 – 123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= 123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– 27 + 27 + 13 – 123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= (123 – 123) + (–27 + 27) + 13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= 0 + 0 + 13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= 13.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75199" y="3721675"/>
            <a:ext cx="3278462" cy="16927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d) [14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: (–2) + 7] :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2012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= [–7 + 7] : 2012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= 0 : 2012</a:t>
            </a:r>
          </a:p>
          <a:p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= 0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435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8904" y="980729"/>
            <a:ext cx="7149480" cy="396044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4.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r>
              <a:rPr lang="en-US" dirty="0" err="1" smtClean="0"/>
              <a:t>2x</a:t>
            </a:r>
            <a:r>
              <a:rPr lang="en-US" dirty="0" smtClean="0"/>
              <a:t> </a:t>
            </a:r>
            <a:r>
              <a:rPr lang="en-US" dirty="0"/>
              <a:t>– (–4) = </a:t>
            </a:r>
            <a:r>
              <a:rPr lang="en-US" dirty="0" smtClean="0"/>
              <a:t>6</a:t>
            </a:r>
          </a:p>
          <a:p>
            <a:pPr marL="514350" indent="-514350">
              <a:buFont typeface="Arial" pitchFamily="34" charset="0"/>
              <a:buAutoNum type="alphaLcParenR"/>
            </a:pPr>
            <a:r>
              <a:rPr lang="en-US" dirty="0" smtClean="0"/>
              <a:t>123 </a:t>
            </a:r>
            <a:r>
              <a:rPr lang="en-US" dirty="0"/>
              <a:t>– </a:t>
            </a:r>
            <a:r>
              <a:rPr lang="en-US" dirty="0" smtClean="0"/>
              <a:t>3(x </a:t>
            </a:r>
            <a:r>
              <a:rPr lang="en-US" dirty="0"/>
              <a:t>– 5) = </a:t>
            </a:r>
            <a:r>
              <a:rPr lang="en-US" dirty="0" smtClean="0"/>
              <a:t>3.4</a:t>
            </a:r>
            <a:r>
              <a:rPr lang="en-US" baseline="30000" dirty="0" smtClean="0"/>
              <a:t>2</a:t>
            </a:r>
          </a:p>
          <a:p>
            <a:pPr marL="514350" indent="-514350">
              <a:buFont typeface="Arial" pitchFamily="34" charset="0"/>
              <a:buAutoNum type="alphaLcParenR"/>
            </a:pPr>
            <a:r>
              <a:rPr lang="en-US" dirty="0" smtClean="0"/>
              <a:t>(</a:t>
            </a:r>
            <a:r>
              <a:rPr lang="en-US" dirty="0" err="1" smtClean="0"/>
              <a:t>6x</a:t>
            </a:r>
            <a:r>
              <a:rPr lang="en-US" dirty="0" smtClean="0"/>
              <a:t>  </a:t>
            </a:r>
            <a:r>
              <a:rPr lang="en-US" dirty="0"/>
              <a:t>– 72) : 2 + 84 = </a:t>
            </a:r>
            <a:r>
              <a:rPr lang="en-US" dirty="0" smtClean="0"/>
              <a:t>60</a:t>
            </a:r>
            <a:endParaRPr lang="en-US" baseline="30000" dirty="0">
              <a:ea typeface="Calibri"/>
              <a:cs typeface="Times New Roman"/>
            </a:endParaRPr>
          </a:p>
          <a:p>
            <a:pPr marL="514350" indent="-514350">
              <a:buFont typeface="Arial" pitchFamily="34" charset="0"/>
              <a:buAutoNum type="alphaLcParenR"/>
            </a:pPr>
            <a:r>
              <a:rPr lang="en-US" dirty="0" smtClean="0"/>
              <a:t>120 </a:t>
            </a:r>
            <a:r>
              <a:rPr lang="en-US" dirty="0"/>
              <a:t>+ </a:t>
            </a:r>
            <a:r>
              <a:rPr lang="en-US" dirty="0" smtClean="0"/>
              <a:t>|</a:t>
            </a:r>
            <a:r>
              <a:rPr lang="en-US" dirty="0" err="1" smtClean="0"/>
              <a:t>2x</a:t>
            </a:r>
            <a:r>
              <a:rPr lang="en-US" dirty="0"/>
              <a:t>| = </a:t>
            </a:r>
            <a:r>
              <a:rPr lang="en-US" dirty="0" smtClean="0"/>
              <a:t>150</a:t>
            </a:r>
            <a:endParaRPr lang="en-US" dirty="0">
              <a:ea typeface="Calibri"/>
              <a:cs typeface="Times New Roman"/>
            </a:endParaRPr>
          </a:p>
          <a:p>
            <a:pPr marL="514350" indent="-514350">
              <a:buAutoNum type="alphaLcParenR"/>
            </a:pPr>
            <a:endParaRPr lang="en-US" dirty="0"/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68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1183392"/>
            <a:ext cx="2589170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2x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– (–4)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2x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+ 4      = 6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2x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= 6 – 4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2x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= 2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x            = 2 : 2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x            = 1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x = 1.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4008" y="1124744"/>
            <a:ext cx="3640740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b) 123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3(x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– 5)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3.4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123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– 3(x – 5)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3.16   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123 – 3(x – 5) = 48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3(x – 5) = 123 – 48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3(x – 5) = 75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x – 5 = 75 : 3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x – 5 = 25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x       = 25 + 5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x       = 30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x = 30.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57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052736"/>
            <a:ext cx="4224233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c)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6x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– 72) : 2 + 84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60</a:t>
            </a:r>
          </a:p>
          <a:p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     (</a:t>
            </a:r>
            <a:r>
              <a:rPr lang="en-US" sz="24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6x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– 72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) : 2          = 60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– 84</a:t>
            </a:r>
          </a:p>
          <a:p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     (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6x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– 72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) : 2         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–24</a:t>
            </a:r>
            <a:endParaRPr lang="en-US" sz="24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      </a:t>
            </a:r>
            <a:r>
              <a:rPr lang="en-US" sz="24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6x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72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                 =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–24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).2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6x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72                 = –48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6x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= –48 + 72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6x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= 24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x                         = 24 : 6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x                         = 4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x = 4.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04048" y="1052736"/>
            <a:ext cx="3788217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d) 120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2x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|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150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|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2x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| = 150 – 120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|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2x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| = 30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2x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30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2x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–30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x = 15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x = –15</a:t>
            </a:r>
          </a:p>
          <a:p>
            <a:pPr lvl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 = 15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x = –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15.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39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470025"/>
          </a:xfrm>
        </p:spPr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Chữa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28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3649140"/>
              </p:ext>
            </p:extLst>
          </p:nvPr>
        </p:nvGraphicFramePr>
        <p:xfrm>
          <a:off x="2826143" y="2708920"/>
          <a:ext cx="2753969" cy="167199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17684"/>
                <a:gridCol w="917684"/>
                <a:gridCol w="918601"/>
              </a:tblGrid>
              <a:tr h="5352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smtClean="0">
                          <a:effectLst/>
                        </a:rPr>
                        <a:t>- 4 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287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04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755576" y="836712"/>
            <a:ext cx="76328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Đố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6.</a:t>
            </a:r>
          </a:p>
        </p:txBody>
      </p:sp>
    </p:spTree>
    <p:extLst>
      <p:ext uri="{BB962C8B-B14F-4D97-AF65-F5344CB8AC3E}">
        <p14:creationId xmlns:p14="http://schemas.microsoft.com/office/powerpoint/2010/main" val="1918776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5492428"/>
              </p:ext>
            </p:extLst>
          </p:nvPr>
        </p:nvGraphicFramePr>
        <p:xfrm>
          <a:off x="1403648" y="980728"/>
          <a:ext cx="2753969" cy="167199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17684"/>
                <a:gridCol w="917684"/>
                <a:gridCol w="918601"/>
              </a:tblGrid>
              <a:tr h="5352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5287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04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1082851"/>
              </p:ext>
            </p:extLst>
          </p:nvPr>
        </p:nvGraphicFramePr>
        <p:xfrm>
          <a:off x="5130399" y="980728"/>
          <a:ext cx="2753969" cy="167199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17684"/>
                <a:gridCol w="917684"/>
                <a:gridCol w="918601"/>
              </a:tblGrid>
              <a:tr h="5352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5287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04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Right Arrow 7"/>
          <p:cNvSpPr/>
          <p:nvPr/>
        </p:nvSpPr>
        <p:spPr>
          <a:xfrm>
            <a:off x="4355976" y="1628800"/>
            <a:ext cx="576064" cy="288032"/>
          </a:xfrm>
          <a:prstGeom prst="rightArrow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5616" y="3140968"/>
            <a:ext cx="468525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(–4) + 4 + D = 6.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 = 6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(–4) + 2 + E = 6.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 = 8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 + 6 + C = 6.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 =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8 + 4 + F = 6.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 = –6</a:t>
            </a:r>
          </a:p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 = 0, B = 10.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36296" y="1628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72200" y="2133809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68614" y="1023119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41032" y="102311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64088" y="155349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–2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31024" y="214454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3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9261"/>
            <a:ext cx="8229600" cy="2077691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Bài</a:t>
            </a:r>
            <a:r>
              <a:rPr lang="en-US" b="1" dirty="0"/>
              <a:t> 6</a:t>
            </a:r>
            <a:r>
              <a:rPr lang="en-US" dirty="0"/>
              <a:t>: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tổng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 smtClean="0"/>
              <a:t>:</a:t>
            </a:r>
          </a:p>
          <a:p>
            <a:pPr marL="514350" indent="-514350">
              <a:buAutoNum type="alphaLcParenR"/>
            </a:pPr>
            <a:r>
              <a:rPr lang="en-US" dirty="0" smtClean="0"/>
              <a:t>A = 1 + 2 + 3 + … + 999</a:t>
            </a:r>
          </a:p>
          <a:p>
            <a:pPr marL="514350" indent="-514350">
              <a:buAutoNum type="alphaLcParenR"/>
            </a:pPr>
            <a:r>
              <a:rPr lang="en-US" dirty="0" smtClean="0"/>
              <a:t>B = 2 – 4 + 6 – 8 + … + 2014 – 2016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868" y="3596823"/>
            <a:ext cx="914064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+ 1</a:t>
            </a:r>
          </a:p>
          <a:p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[(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 : 2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4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208" y="332656"/>
            <a:ext cx="4906888" cy="778098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9036496" cy="5400600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1 + 2 + 3 + … +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999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(999 – 1) : 1 + 1 = 999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A = (999+1).999 : 2 = 499500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b)  B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2 – 4 + 6 – 8 + … + 2014 –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2016  (1008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B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(2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(6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8)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 … +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(2014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2016)  (504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B = (–2 )+ (–2) + … + (–2)  (504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(–2))</a:t>
            </a: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B = (–2).504</a:t>
            </a: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B = –1008.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78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80927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Bài</a:t>
            </a:r>
            <a:r>
              <a:rPr lang="en-US" b="1" dirty="0" smtClean="0"/>
              <a:t> 7*. </a:t>
            </a:r>
            <a:r>
              <a:rPr lang="en-US" dirty="0" err="1" smtClean="0"/>
              <a:t>Tìm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nguyên</a:t>
            </a:r>
            <a:r>
              <a:rPr lang="en-US" dirty="0" smtClean="0"/>
              <a:t> x </a:t>
            </a:r>
            <a:r>
              <a:rPr lang="en-US" dirty="0" err="1" smtClean="0"/>
              <a:t>thỏa</a:t>
            </a:r>
            <a:r>
              <a:rPr lang="en-US" dirty="0" smtClean="0"/>
              <a:t> </a:t>
            </a:r>
            <a:r>
              <a:rPr lang="en-US" dirty="0" err="1" smtClean="0"/>
              <a:t>mãn</a:t>
            </a:r>
            <a:endParaRPr lang="en-US" i="1" dirty="0" smtClean="0"/>
          </a:p>
          <a:p>
            <a:pPr marL="514350" indent="-514350">
              <a:buAutoNum type="alphaLcParenR"/>
            </a:pPr>
            <a:r>
              <a:rPr lang="en-US" dirty="0" err="1" smtClean="0"/>
              <a:t>n+4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bội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n–1</a:t>
            </a:r>
          </a:p>
          <a:p>
            <a:pPr marL="514350" indent="-514350">
              <a:buFont typeface="Arial" pitchFamily="34" charset="0"/>
              <a:buAutoNum type="alphaLcParenR"/>
            </a:pPr>
            <a:r>
              <a:rPr lang="en-US" dirty="0" err="1" smtClean="0"/>
              <a:t>n</a:t>
            </a:r>
            <a:r>
              <a:rPr lang="en-US" baseline="30000" dirty="0" err="1" smtClean="0"/>
              <a:t>2</a:t>
            </a:r>
            <a:r>
              <a:rPr lang="en-US" baseline="30000" dirty="0" smtClean="0"/>
              <a:t> </a:t>
            </a:r>
            <a:r>
              <a:rPr lang="en-US" dirty="0" smtClean="0"/>
              <a:t>+ </a:t>
            </a:r>
            <a:r>
              <a:rPr lang="en-US" dirty="0" err="1" smtClean="0"/>
              <a:t>2n</a:t>
            </a:r>
            <a:r>
              <a:rPr lang="en-US" dirty="0" smtClean="0"/>
              <a:t> – 7 chia </a:t>
            </a:r>
            <a:r>
              <a:rPr lang="en-US" dirty="0" err="1" smtClean="0"/>
              <a:t>hết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n+2</a:t>
            </a:r>
            <a:endParaRPr lang="en-US" dirty="0"/>
          </a:p>
          <a:p>
            <a:pPr marL="514350" indent="-514350">
              <a:buAutoNum type="alphaLcParenR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160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908720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74304" y="1475492"/>
            <a:ext cx="5933034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buAutoNum type="alphaLcParenR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n+4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n–1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n+4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n–1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n+4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(n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1)+5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n+4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n–1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5 chia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n–1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    {1; –1 ; 5; –5}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1650686"/>
              </p:ext>
            </p:extLst>
          </p:nvPr>
        </p:nvGraphicFramePr>
        <p:xfrm>
          <a:off x="1691679" y="3117344"/>
          <a:ext cx="432049" cy="167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3" imgW="139680" imgH="139680" progId="Equation.DSMT4">
                  <p:embed/>
                </p:oleObj>
              </mc:Choice>
              <mc:Fallback>
                <p:oleObj name="Equation" r:id="rId3" imgW="13968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91679" y="3117344"/>
                        <a:ext cx="432049" cy="167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1187624" y="3635732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LcParenR" startAt="2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aseline="30000" dirty="0" err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2n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– 7 chia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n+2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aseline="30000" dirty="0" err="1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2n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– 7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n(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n+2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– 7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aseline="30000" dirty="0" err="1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2n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– 7 chia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n+2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7 chia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n+2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532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BTVN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2x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– 2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. 8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23</a:t>
            </a:r>
          </a:p>
          <a:p>
            <a:pPr marL="514350" indent="-514350"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|x – 3| = |5|+|– 7|</a:t>
            </a:r>
          </a:p>
          <a:p>
            <a:pPr marL="514350" indent="-514350"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51 – (–12 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3x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 27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=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+(–4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)+2+(–5)+3+(–6)+…+17+(–20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97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260648"/>
            <a:ext cx="3780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4.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x,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627348"/>
              </p:ext>
            </p:extLst>
          </p:nvPr>
        </p:nvGraphicFramePr>
        <p:xfrm>
          <a:off x="1115616" y="836712"/>
          <a:ext cx="6912768" cy="201622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81854"/>
                <a:gridCol w="3830914"/>
              </a:tblGrid>
              <a:tr h="64132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a) 21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+(</a:t>
                      </a:r>
                      <a:r>
                        <a:rPr lang="en-US" sz="2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3x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–13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)=83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d) x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.(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x–3) 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0 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140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–(</a:t>
                      </a:r>
                      <a:r>
                        <a:rPr lang="en-US" sz="2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2x+2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)+21= –23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e) (</a:t>
                      </a: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x+11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).(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x–7) = 0 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608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c) (–18).x = (–6)</a:t>
                      </a:r>
                      <a:r>
                        <a:rPr lang="en-US" sz="240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f) </a:t>
                      </a:r>
                      <a:r>
                        <a:rPr lang="en-US" sz="2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2|x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| + 5 = 32 – 13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618776"/>
              </p:ext>
            </p:extLst>
          </p:nvPr>
        </p:nvGraphicFramePr>
        <p:xfrm>
          <a:off x="539552" y="3293332"/>
          <a:ext cx="8064896" cy="32045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595496"/>
                <a:gridCol w="4469400"/>
              </a:tblGrid>
              <a:tr h="200787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11560" y="3284984"/>
            <a:ext cx="314701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21+(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3x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–13)= 83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3x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– 13 = 83 – 21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3x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– 13 = 62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3x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= 62 + 13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3x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= 75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x          = 75 : 3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x          = 25</a:t>
            </a:r>
          </a:p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Vậy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x = 25.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12424" y="3284984"/>
            <a:ext cx="327525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–(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2x+2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)+21= –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23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–(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2x+2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     = –23 – 21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–(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2x+2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     = –44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2x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+ 2      = 44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2x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= 44 – 2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2x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= 42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x             = 42 : 2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x             = 21</a:t>
            </a:r>
          </a:p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Vậy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x = 21.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2852936"/>
            <a:ext cx="1309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38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97920"/>
            <a:ext cx="303320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c) (–18).x = (–6)</a:t>
            </a:r>
            <a:r>
              <a:rPr lang="en-US" sz="24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(–18).x = 36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x  = 36 : (–18)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x  =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Vậy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x =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2.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62276" y="674205"/>
            <a:ext cx="293221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d) x. (x–3)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0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= 0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– 3 = 0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= 0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= 3 </a:t>
            </a:r>
          </a:p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Vậy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= 0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=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2996952"/>
            <a:ext cx="3151632" cy="22419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x+11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).(x–7) = 0 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x+11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0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x–7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0 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= 7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= –11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=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20072" y="3118316"/>
            <a:ext cx="300915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f)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2|x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| + 5 = 32 –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2|x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| + 5 =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2|x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|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= 19 – 5 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2|x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|       =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|x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|       =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 : 2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|x|       = 7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= 7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= –7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= 7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= –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572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503674"/>
            <a:ext cx="255550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5.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156033"/>
              </p:ext>
            </p:extLst>
          </p:nvPr>
        </p:nvGraphicFramePr>
        <p:xfrm>
          <a:off x="899592" y="1124745"/>
          <a:ext cx="7560840" cy="194421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326671"/>
                <a:gridCol w="4234169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a) –37–14–26+37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d) 33+34+35+36–13–14–15–16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b) –15–23–85–77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e) –17+14+36+7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c) –24+4–6+26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f) 39+40+41+42–9–10–11–12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0278"/>
              </p:ext>
            </p:extLst>
          </p:nvPr>
        </p:nvGraphicFramePr>
        <p:xfrm>
          <a:off x="755576" y="3490231"/>
          <a:ext cx="7344816" cy="26750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8352"/>
                <a:gridCol w="4176464"/>
              </a:tblGrid>
              <a:tr h="1628481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32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32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584" y="3717032"/>
            <a:ext cx="326884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–37–14–26+37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= (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37+ 37) + (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–14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–26)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= 0 + (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–30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) 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– 30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5976" y="3717032"/>
            <a:ext cx="301877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–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15–23–85–77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(–15–85) + (–23–77)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–100 + (–100)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–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584" y="3284984"/>
            <a:ext cx="1309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073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902359"/>
            <a:ext cx="282641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c) –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24+4–6+26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 (–24+4) + (–6+26)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–20 + 20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0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20318" y="764704"/>
            <a:ext cx="485261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33+34+35+36–13–14–15–16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(33–13)+(34–14)+(35–15)+(36–16)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20 + 20 + 20 + 20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20.4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80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5616" y="3803556"/>
            <a:ext cx="274947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17+14+36+7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(–17+7) + (14+36)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–10 + 50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40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20318" y="3645024"/>
            <a:ext cx="468730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f)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39+40+41+42–9–10–11–12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(39–9)+(40–10)+(41–11)+(42–12)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30 + 30 + 30 + 30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30.4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120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2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963744"/>
              </p:ext>
            </p:extLst>
          </p:nvPr>
        </p:nvGraphicFramePr>
        <p:xfrm>
          <a:off x="1416653" y="1554470"/>
          <a:ext cx="5747635" cy="129614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916252"/>
                <a:gridCol w="2831383"/>
              </a:tblGrid>
              <a:tr h="6480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a) 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13 &lt; x &lt; 13</a:t>
                      </a:r>
                      <a:endParaRPr lang="en-US" sz="2400" b="0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b) </a:t>
                      </a:r>
                      <a:endParaRPr lang="en-US" sz="2400" b="0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400" b="0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d) 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100 &lt; x &lt; 100</a:t>
                      </a:r>
                      <a:endParaRPr lang="en-US" sz="2400" b="0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55576" y="692696"/>
            <a:ext cx="6408711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6.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Tính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tổng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tất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cả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nguyên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x, </a:t>
            </a:r>
            <a:r>
              <a:rPr kumimoji="0" lang="en-US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biết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8892" y="2924944"/>
            <a:ext cx="880362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– 13 &lt; x &lt; 13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thỏa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mãn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-12 ; -11 ; … ; 0 ; 1 ; … ; 11 ; 12</a:t>
            </a:r>
          </a:p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(-12) + (-11) + … + 0 + 1 + … + 11 + 12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[(-12) + 12] + [(-11) + 11] + …[(-1) + 1] + 0 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0</a:t>
            </a:r>
          </a:p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0.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3002629"/>
              </p:ext>
            </p:extLst>
          </p:nvPr>
        </p:nvGraphicFramePr>
        <p:xfrm>
          <a:off x="4788024" y="1700807"/>
          <a:ext cx="1300820" cy="330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3" imgW="749160" imgH="190440" progId="Equation.DSMT4">
                  <p:embed/>
                </p:oleObj>
              </mc:Choice>
              <mc:Fallback>
                <p:oleObj name="Equation" r:id="rId3" imgW="7491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88024" y="1700807"/>
                        <a:ext cx="1300820" cy="3307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743197"/>
              </p:ext>
            </p:extLst>
          </p:nvPr>
        </p:nvGraphicFramePr>
        <p:xfrm>
          <a:off x="1835696" y="2348880"/>
          <a:ext cx="1353750" cy="322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5" imgW="799920" imgH="190440" progId="Equation.DSMT4">
                  <p:embed/>
                </p:oleObj>
              </mc:Choice>
              <mc:Fallback>
                <p:oleObj name="Equation" r:id="rId5" imgW="79992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35696" y="2348880"/>
                        <a:ext cx="1353750" cy="3223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009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3532" y="620688"/>
            <a:ext cx="86409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</a:p>
          <a:p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thỏa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mãn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–4 ; –3 ; … ; 3 ; 4 ; 5.</a:t>
            </a:r>
          </a:p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–4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(–3) +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[(–4)+4]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[(–3)+3]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[(–2)+2]…+ [(–1)+1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 +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 + 5 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 + 0 + 0 + 0 + 0 + 5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5.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539" y="3799079"/>
            <a:ext cx="427392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c)                       </a:t>
            </a:r>
          </a:p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 : 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–7+(–6)+…+0+1+…+7+8+9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0 + 8 + 9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17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48915" y="3875564"/>
            <a:ext cx="342754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d) –100&lt;x&lt;100</a:t>
            </a:r>
          </a:p>
          <a:p>
            <a:pPr algn="just">
              <a:spcAft>
                <a:spcPts val="0"/>
              </a:spcAft>
            </a:pP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Gợi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ý :</a:t>
            </a:r>
          </a:p>
          <a:p>
            <a:pPr algn="just">
              <a:spcAft>
                <a:spcPts val="0"/>
              </a:spcAft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 =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–99+(–98)+…+98+99</a:t>
            </a:r>
          </a:p>
          <a:p>
            <a:pPr algn="just">
              <a:spcAft>
                <a:spcPts val="0"/>
              </a:spcAft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 = 0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492795"/>
              </p:ext>
            </p:extLst>
          </p:nvPr>
        </p:nvGraphicFramePr>
        <p:xfrm>
          <a:off x="679549" y="720949"/>
          <a:ext cx="1300163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3" imgW="749160" imgH="190440" progId="Equation.DSMT4">
                  <p:embed/>
                </p:oleObj>
              </mc:Choice>
              <mc:Fallback>
                <p:oleObj name="Equation" r:id="rId3" imgW="7491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549" y="720949"/>
                        <a:ext cx="1300163" cy="331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247230"/>
              </p:ext>
            </p:extLst>
          </p:nvPr>
        </p:nvGraphicFramePr>
        <p:xfrm>
          <a:off x="755576" y="3908864"/>
          <a:ext cx="1354138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5" imgW="799920" imgH="190440" progId="Equation.DSMT4">
                  <p:embed/>
                </p:oleObj>
              </mc:Choice>
              <mc:Fallback>
                <p:oleObj name="Equation" r:id="rId5" imgW="79992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3908864"/>
                        <a:ext cx="1354138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467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Trắc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Z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0" indent="0"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Cho x + 3 = 0.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514350" indent="-514350">
              <a:buAutoNum type="alphaUcPeriod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			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eriod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		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eriod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–3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				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eriod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–6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95536" y="2492896"/>
            <a:ext cx="50405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95536" y="5301208"/>
            <a:ext cx="50405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13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841</TotalTime>
  <Words>2135</Words>
  <Application>Microsoft Office PowerPoint</Application>
  <PresentationFormat>On-screen Show (4:3)</PresentationFormat>
  <Paragraphs>305</Paragraphs>
  <Slides>26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blank</vt:lpstr>
      <vt:lpstr>Equation</vt:lpstr>
      <vt:lpstr>Tiết 2. Ôn tập chương II SỐ NGUYÊN</vt:lpstr>
      <vt:lpstr>Chữa bài tập về nhà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I. Trắc nghiệm</vt:lpstr>
      <vt:lpstr>PowerPoint Presentation</vt:lpstr>
      <vt:lpstr>II. Tự luận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giải</vt:lpstr>
      <vt:lpstr>PowerPoint Presentation</vt:lpstr>
      <vt:lpstr>PowerPoint Presentation</vt:lpstr>
      <vt:lpstr>PowerPoint Presentation</vt:lpstr>
    </vt:vector>
  </TitlesOfParts>
  <Company>Microsoft Office 2010 Pro Plus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abc</cp:lastModifiedBy>
  <cp:revision>201</cp:revision>
  <dcterms:created xsi:type="dcterms:W3CDTF">2020-03-19T03:41:14Z</dcterms:created>
  <dcterms:modified xsi:type="dcterms:W3CDTF">2020-03-21T09:11:06Z</dcterms:modified>
</cp:coreProperties>
</file>